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72" r:id="rId15"/>
    <p:sldId id="268" r:id="rId16"/>
    <p:sldId id="269" r:id="rId17"/>
    <p:sldId id="271" r:id="rId18"/>
    <p:sldId id="274" r:id="rId19"/>
    <p:sldId id="273" r:id="rId20"/>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32303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72296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93725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58161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41920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90089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73521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78743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98028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84038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10/17/2021</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06435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10/17/2021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48165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ecdigital.tec.ac.c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 descr="Patrón de cubo verde neón en 3D">
            <a:extLst>
              <a:ext uri="{FF2B5EF4-FFF2-40B4-BE49-F238E27FC236}">
                <a16:creationId xmlns:a16="http://schemas.microsoft.com/office/drawing/2014/main" id="{593ADE13-17E1-4630-8943-E6D8918F50D5}"/>
              </a:ext>
            </a:extLst>
          </p:cNvPr>
          <p:cNvPicPr>
            <a:picLocks noChangeAspect="1"/>
          </p:cNvPicPr>
          <p:nvPr/>
        </p:nvPicPr>
        <p:blipFill rotWithShape="1">
          <a:blip r:embed="rId2">
            <a:alphaModFix amt="70000"/>
          </a:blip>
          <a:srcRect r="5"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51"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55"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dirty="0"/>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dirty="0"/>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E7565736-1D6D-4237-8F1A-AFEFD6F37E5D}"/>
              </a:ext>
            </a:extLst>
          </p:cNvPr>
          <p:cNvSpPr>
            <a:spLocks noGrp="1"/>
          </p:cNvSpPr>
          <p:nvPr>
            <p:ph type="ctrTitle"/>
          </p:nvPr>
        </p:nvSpPr>
        <p:spPr>
          <a:xfrm>
            <a:off x="459549" y="2171537"/>
            <a:ext cx="10540485" cy="1742531"/>
          </a:xfrm>
        </p:spPr>
        <p:txBody>
          <a:bodyPr>
            <a:noAutofit/>
          </a:bodyPr>
          <a:lstStyle/>
          <a:p>
            <a:pPr algn="l"/>
            <a:r>
              <a:rPr lang="en-US" sz="4400" b="1" dirty="0">
                <a:solidFill>
                  <a:srgbClr val="FFFFFF"/>
                </a:solidFill>
                <a:effectLst>
                  <a:outerShdw blurRad="38100" dist="38100" dir="2700000" algn="tl">
                    <a:srgbClr val="000000">
                      <a:alpha val="43137"/>
                    </a:srgbClr>
                  </a:outerShdw>
                </a:effectLst>
              </a:rPr>
              <a:t>LIVE SESSION #1</a:t>
            </a:r>
            <a:br>
              <a:rPr lang="en-US" sz="4400" b="1" dirty="0">
                <a:solidFill>
                  <a:srgbClr val="FFFFFF"/>
                </a:solidFill>
                <a:effectLst>
                  <a:outerShdw blurRad="38100" dist="38100" dir="2700000" algn="tl">
                    <a:srgbClr val="000000">
                      <a:alpha val="43137"/>
                    </a:srgbClr>
                  </a:outerShdw>
                </a:effectLst>
              </a:rPr>
            </a:br>
            <a:r>
              <a:rPr lang="en-US" sz="4400" b="1" dirty="0">
                <a:solidFill>
                  <a:srgbClr val="FFFFFF"/>
                </a:solidFill>
                <a:effectLst>
                  <a:outerShdw blurRad="38100" dist="38100" dir="2700000" algn="tl">
                    <a:srgbClr val="000000">
                      <a:alpha val="43137"/>
                    </a:srgbClr>
                  </a:outerShdw>
                </a:effectLst>
              </a:rPr>
              <a:t>UNIT 1A: “WHERE ARE YOU FROM?”</a:t>
            </a:r>
            <a:br>
              <a:rPr lang="en-US" sz="4400" b="1" dirty="0">
                <a:solidFill>
                  <a:srgbClr val="FFFFFF"/>
                </a:solidFill>
                <a:effectLst>
                  <a:outerShdw blurRad="38100" dist="38100" dir="2700000" algn="tl">
                    <a:srgbClr val="000000">
                      <a:alpha val="43137"/>
                    </a:srgbClr>
                  </a:outerShdw>
                </a:effectLst>
              </a:rPr>
            </a:br>
            <a:r>
              <a:rPr lang="en-US" sz="4400" b="1" dirty="0">
                <a:solidFill>
                  <a:srgbClr val="FFFFFF"/>
                </a:solidFill>
                <a:effectLst>
                  <a:outerShdw blurRad="38100" dist="38100" dir="2700000" algn="tl">
                    <a:srgbClr val="000000">
                      <a:alpha val="43137"/>
                    </a:srgbClr>
                  </a:outerShdw>
                </a:effectLst>
              </a:rPr>
              <a:t>UNIT 1B: “CHARLOTTE’S CHOICE”</a:t>
            </a:r>
          </a:p>
        </p:txBody>
      </p:sp>
      <p:sp>
        <p:nvSpPr>
          <p:cNvPr id="3" name="Subtítulo 2">
            <a:extLst>
              <a:ext uri="{FF2B5EF4-FFF2-40B4-BE49-F238E27FC236}">
                <a16:creationId xmlns:a16="http://schemas.microsoft.com/office/drawing/2014/main" id="{65BACAA8-D124-4436-90F0-0C51E8CF3129}"/>
              </a:ext>
            </a:extLst>
          </p:cNvPr>
          <p:cNvSpPr>
            <a:spLocks noGrp="1"/>
          </p:cNvSpPr>
          <p:nvPr>
            <p:ph type="subTitle" idx="1"/>
          </p:nvPr>
        </p:nvSpPr>
        <p:spPr>
          <a:xfrm>
            <a:off x="658750" y="4988078"/>
            <a:ext cx="10328851" cy="1125008"/>
          </a:xfrm>
        </p:spPr>
        <p:txBody>
          <a:bodyPr>
            <a:normAutofit fontScale="77500" lnSpcReduction="20000"/>
          </a:bodyPr>
          <a:lstStyle/>
          <a:p>
            <a:pPr algn="r"/>
            <a:r>
              <a:rPr lang="en-US" sz="2200" b="1" dirty="0">
                <a:solidFill>
                  <a:srgbClr val="FFFFFF"/>
                </a:solidFill>
                <a:effectLst>
                  <a:outerShdw blurRad="38100" dist="38100" dir="2700000" algn="tl">
                    <a:srgbClr val="000000">
                      <a:alpha val="43137"/>
                    </a:srgbClr>
                  </a:outerShdw>
                </a:effectLst>
              </a:rPr>
              <a:t>PROFESSOR ROSIBEL ACUÑA CALDERÓN</a:t>
            </a:r>
          </a:p>
          <a:p>
            <a:pPr algn="r"/>
            <a:r>
              <a:rPr lang="en-US" sz="2200" b="1" dirty="0">
                <a:solidFill>
                  <a:srgbClr val="FFFFFF"/>
                </a:solidFill>
                <a:effectLst>
                  <a:outerShdw blurRad="38100" dist="38100" dir="2700000" algn="tl">
                    <a:srgbClr val="000000">
                      <a:alpha val="43137"/>
                    </a:srgbClr>
                  </a:outerShdw>
                </a:effectLst>
              </a:rPr>
              <a:t>ENGLISH INTENSIVE 2</a:t>
            </a:r>
          </a:p>
          <a:p>
            <a:pPr algn="r"/>
            <a:r>
              <a:rPr lang="en-US" sz="2200" b="1" dirty="0">
                <a:solidFill>
                  <a:srgbClr val="FFFFFF"/>
                </a:solidFill>
                <a:effectLst>
                  <a:outerShdw blurRad="38100" dist="38100" dir="2700000" algn="tl">
                    <a:srgbClr val="000000">
                      <a:alpha val="43137"/>
                    </a:srgbClr>
                  </a:outerShdw>
                </a:effectLst>
              </a:rPr>
              <a:t>V, 2021</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6" name="Imagen 13">
            <a:extLst>
              <a:ext uri="{FF2B5EF4-FFF2-40B4-BE49-F238E27FC236}">
                <a16:creationId xmlns:a16="http://schemas.microsoft.com/office/drawing/2014/main" id="{B2BE40CA-722A-4CD3-8281-6C43F2998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612" b="29028"/>
          <a:stretch>
            <a:fillRect/>
          </a:stretch>
        </p:blipFill>
        <p:spPr bwMode="auto">
          <a:xfrm>
            <a:off x="0" y="-9057"/>
            <a:ext cx="228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agen 2">
            <a:extLst>
              <a:ext uri="{FF2B5EF4-FFF2-40B4-BE49-F238E27FC236}">
                <a16:creationId xmlns:a16="http://schemas.microsoft.com/office/drawing/2014/main" id="{034A5FE5-40B1-457B-9E5C-C2ABC0C7E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191" y="-33018"/>
            <a:ext cx="14478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315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838200" y="18255"/>
            <a:ext cx="10515600" cy="1325563"/>
          </a:xfrm>
        </p:spPr>
        <p:txBody>
          <a:bodyPr>
            <a:normAutofit fontScale="90000"/>
          </a:bodyPr>
          <a:lstStyle/>
          <a:p>
            <a:pPr algn="ctr"/>
            <a:r>
              <a:rPr lang="en-US" b="1" dirty="0">
                <a:effectLst>
                  <a:outerShdw blurRad="38100" dist="38100" dir="2700000" algn="tl">
                    <a:srgbClr val="000000">
                      <a:alpha val="43137"/>
                    </a:srgbClr>
                  </a:outerShdw>
                </a:effectLst>
              </a:rPr>
              <a:t>COMMUNICATIVE ACTIVITY #2 (p.5)</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436418" y="1343817"/>
            <a:ext cx="4925291" cy="5181673"/>
          </a:xfrm>
        </p:spPr>
        <p:txBody>
          <a:bodyPr>
            <a:normAutofit fontScale="77500" lnSpcReduction="20000"/>
          </a:bodyPr>
          <a:lstStyle/>
          <a:p>
            <a:pPr marL="0" indent="0">
              <a:buNone/>
            </a:pPr>
            <a:r>
              <a:rPr lang="en-US" b="1" u="sng" dirty="0"/>
              <a:t>INSTRUCTIONS:</a:t>
            </a:r>
          </a:p>
          <a:p>
            <a:r>
              <a:rPr lang="en-US" dirty="0"/>
              <a:t>Get in pairs.</a:t>
            </a:r>
          </a:p>
          <a:p>
            <a:r>
              <a:rPr lang="en-US" dirty="0"/>
              <a:t>Decide who is student A and who is student B</a:t>
            </a:r>
          </a:p>
          <a:p>
            <a:r>
              <a:rPr lang="en-US" dirty="0"/>
              <a:t>Students A go to</a:t>
            </a:r>
            <a:r>
              <a:rPr lang="es-CR" altLang="es-CR" sz="2800" dirty="0"/>
              <a:t> </a:t>
            </a:r>
            <a:r>
              <a:rPr lang="es-CR" altLang="es-CR" sz="2800" dirty="0">
                <a:solidFill>
                  <a:schemeClr val="accent4"/>
                </a:solidFill>
              </a:rPr>
              <a:t>page 100</a:t>
            </a:r>
            <a:r>
              <a:rPr lang="es-CR" altLang="es-CR" sz="2800" dirty="0"/>
              <a:t>, </a:t>
            </a:r>
            <a:r>
              <a:rPr lang="en-US" altLang="es-CR" sz="2800" dirty="0"/>
              <a:t>section</a:t>
            </a:r>
            <a:r>
              <a:rPr lang="es-CR" altLang="es-CR" sz="2800" dirty="0"/>
              <a:t> 1A: What’s his name? How do you spell it?</a:t>
            </a:r>
          </a:p>
          <a:p>
            <a:r>
              <a:rPr lang="es-CR" altLang="es-CR" sz="2800" dirty="0">
                <a:solidFill>
                  <a:schemeClr val="accent1"/>
                </a:solidFill>
              </a:rPr>
              <a:t>Students B: </a:t>
            </a:r>
            <a:r>
              <a:rPr lang="es-CR" altLang="es-CR" sz="2800" dirty="0"/>
              <a:t>Go to </a:t>
            </a:r>
            <a:r>
              <a:rPr lang="es-CR" altLang="es-CR" sz="2800" dirty="0">
                <a:solidFill>
                  <a:schemeClr val="accent2"/>
                </a:solidFill>
              </a:rPr>
              <a:t>page 106</a:t>
            </a:r>
            <a:r>
              <a:rPr lang="es-CR" altLang="es-CR" sz="2800" dirty="0"/>
              <a:t>, section 1A: What’s his name? How do you spell it?</a:t>
            </a:r>
          </a:p>
          <a:p>
            <a:r>
              <a:rPr lang="es-CR" altLang="es-CR" dirty="0"/>
              <a:t>Follow the instructions and do the activity.</a:t>
            </a:r>
          </a:p>
          <a:p>
            <a:r>
              <a:rPr lang="es-CR" altLang="es-CR" sz="2800" dirty="0"/>
              <a:t>Get back to the main </a:t>
            </a:r>
            <a:r>
              <a:rPr lang="en-US" altLang="es-CR" sz="2800" dirty="0"/>
              <a:t>session and check your answers.</a:t>
            </a:r>
          </a:p>
          <a:p>
            <a:endParaRPr lang="en-US" dirty="0"/>
          </a:p>
          <a:p>
            <a:endParaRPr lang="en-US" dirty="0"/>
          </a:p>
        </p:txBody>
      </p:sp>
      <p:pic>
        <p:nvPicPr>
          <p:cNvPr id="5" name="Imagen 4">
            <a:extLst>
              <a:ext uri="{FF2B5EF4-FFF2-40B4-BE49-F238E27FC236}">
                <a16:creationId xmlns:a16="http://schemas.microsoft.com/office/drawing/2014/main" id="{FEBD1BDD-D2BE-4726-9769-21D3D11840A0}"/>
              </a:ext>
            </a:extLst>
          </p:cNvPr>
          <p:cNvPicPr>
            <a:picLocks noChangeAspect="1"/>
          </p:cNvPicPr>
          <p:nvPr/>
        </p:nvPicPr>
        <p:blipFill>
          <a:blip r:embed="rId2"/>
          <a:stretch>
            <a:fillRect/>
          </a:stretch>
        </p:blipFill>
        <p:spPr>
          <a:xfrm>
            <a:off x="5957454" y="1226527"/>
            <a:ext cx="2980379" cy="4119222"/>
          </a:xfrm>
          <a:prstGeom prst="rect">
            <a:avLst/>
          </a:prstGeom>
        </p:spPr>
      </p:pic>
      <p:pic>
        <p:nvPicPr>
          <p:cNvPr id="7" name="Imagen 6">
            <a:extLst>
              <a:ext uri="{FF2B5EF4-FFF2-40B4-BE49-F238E27FC236}">
                <a16:creationId xmlns:a16="http://schemas.microsoft.com/office/drawing/2014/main" id="{071229EF-E138-4B84-9583-8BA8BE8D2CFA}"/>
              </a:ext>
            </a:extLst>
          </p:cNvPr>
          <p:cNvPicPr>
            <a:picLocks noChangeAspect="1"/>
          </p:cNvPicPr>
          <p:nvPr/>
        </p:nvPicPr>
        <p:blipFill>
          <a:blip r:embed="rId3"/>
          <a:stretch>
            <a:fillRect/>
          </a:stretch>
        </p:blipFill>
        <p:spPr>
          <a:xfrm>
            <a:off x="9116291" y="2581978"/>
            <a:ext cx="2959677" cy="4119222"/>
          </a:xfrm>
          <a:prstGeom prst="rect">
            <a:avLst/>
          </a:prstGeom>
        </p:spPr>
      </p:pic>
    </p:spTree>
    <p:extLst>
      <p:ext uri="{BB962C8B-B14F-4D97-AF65-F5344CB8AC3E}">
        <p14:creationId xmlns:p14="http://schemas.microsoft.com/office/powerpoint/2010/main" val="86345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200890" y="143163"/>
            <a:ext cx="11991109" cy="1075748"/>
          </a:xfrm>
        </p:spPr>
        <p:txBody>
          <a:bodyPr>
            <a:normAutofit fontScale="90000"/>
          </a:bodyPr>
          <a:lstStyle/>
          <a:p>
            <a:pPr algn="ctr"/>
            <a:r>
              <a:rPr lang="en-US" b="1" dirty="0">
                <a:effectLst>
                  <a:outerShdw blurRad="38100" dist="38100" dir="2700000" algn="tl">
                    <a:srgbClr val="000000">
                      <a:alpha val="43137"/>
                    </a:srgbClr>
                  </a:outerShdw>
                </a:effectLst>
              </a:rPr>
              <a:t>GRAMMAR REMINDER #2: SIMPLE PRESENT</a:t>
            </a:r>
          </a:p>
        </p:txBody>
      </p:sp>
      <p:pic>
        <p:nvPicPr>
          <p:cNvPr id="5" name="Imagen 4">
            <a:extLst>
              <a:ext uri="{FF2B5EF4-FFF2-40B4-BE49-F238E27FC236}">
                <a16:creationId xmlns:a16="http://schemas.microsoft.com/office/drawing/2014/main" id="{F01DBD51-E0CC-4ADC-8575-D8C5C124EACD}"/>
              </a:ext>
            </a:extLst>
          </p:cNvPr>
          <p:cNvPicPr>
            <a:picLocks noChangeAspect="1"/>
          </p:cNvPicPr>
          <p:nvPr/>
        </p:nvPicPr>
        <p:blipFill>
          <a:blip r:embed="rId2"/>
          <a:stretch>
            <a:fillRect/>
          </a:stretch>
        </p:blipFill>
        <p:spPr>
          <a:xfrm>
            <a:off x="374072" y="1275236"/>
            <a:ext cx="4184073" cy="5582764"/>
          </a:xfrm>
          <a:prstGeom prst="rect">
            <a:avLst/>
          </a:prstGeom>
        </p:spPr>
      </p:pic>
      <p:pic>
        <p:nvPicPr>
          <p:cNvPr id="7" name="Imagen 6">
            <a:extLst>
              <a:ext uri="{FF2B5EF4-FFF2-40B4-BE49-F238E27FC236}">
                <a16:creationId xmlns:a16="http://schemas.microsoft.com/office/drawing/2014/main" id="{B67AECFA-37E1-4F66-BF0C-18FDF8DEE2D0}"/>
              </a:ext>
            </a:extLst>
          </p:cNvPr>
          <p:cNvPicPr>
            <a:picLocks noChangeAspect="1"/>
          </p:cNvPicPr>
          <p:nvPr/>
        </p:nvPicPr>
        <p:blipFill>
          <a:blip r:embed="rId3"/>
          <a:stretch>
            <a:fillRect/>
          </a:stretch>
        </p:blipFill>
        <p:spPr>
          <a:xfrm>
            <a:off x="4854181" y="1275236"/>
            <a:ext cx="6963747" cy="4782217"/>
          </a:xfrm>
          <a:prstGeom prst="rect">
            <a:avLst/>
          </a:prstGeom>
        </p:spPr>
      </p:pic>
    </p:spTree>
    <p:extLst>
      <p:ext uri="{BB962C8B-B14F-4D97-AF65-F5344CB8AC3E}">
        <p14:creationId xmlns:p14="http://schemas.microsoft.com/office/powerpoint/2010/main" val="36682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602673" y="143163"/>
            <a:ext cx="10515600" cy="1325563"/>
          </a:xfrm>
        </p:spPr>
        <p:txBody>
          <a:bodyPr>
            <a:normAutofit fontScale="90000"/>
          </a:bodyPr>
          <a:lstStyle/>
          <a:p>
            <a:r>
              <a:rPr lang="en-US" b="1" dirty="0">
                <a:effectLst>
                  <a:outerShdw blurRad="38100" dist="38100" dir="2700000" algn="tl">
                    <a:srgbClr val="000000">
                      <a:alpha val="43137"/>
                    </a:srgbClr>
                  </a:outerShdw>
                </a:effectLst>
              </a:rPr>
              <a:t>GRAMMAR REMINDER #2: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SIMPLE PRESENT</a:t>
            </a:r>
          </a:p>
        </p:txBody>
      </p:sp>
      <p:sp>
        <p:nvSpPr>
          <p:cNvPr id="4" name="Marcador de contenido 2">
            <a:extLst>
              <a:ext uri="{FF2B5EF4-FFF2-40B4-BE49-F238E27FC236}">
                <a16:creationId xmlns:a16="http://schemas.microsoft.com/office/drawing/2014/main" id="{76D6CF58-E7AA-4069-9028-36C271A29904}"/>
              </a:ext>
            </a:extLst>
          </p:cNvPr>
          <p:cNvSpPr>
            <a:spLocks noGrp="1"/>
          </p:cNvSpPr>
          <p:nvPr>
            <p:ph idx="1"/>
          </p:nvPr>
        </p:nvSpPr>
        <p:spPr>
          <a:xfrm>
            <a:off x="7924800" y="143163"/>
            <a:ext cx="4066309" cy="1603375"/>
          </a:xfrm>
        </p:spPr>
        <p:txBody>
          <a:bodyPr>
            <a:normAutofit lnSpcReduction="10000"/>
          </a:bodyPr>
          <a:lstStyle/>
          <a:p>
            <a:r>
              <a:rPr lang="en-US" sz="2000" dirty="0"/>
              <a:t>Go to page 126 Section Grammar Bank 1B</a:t>
            </a:r>
          </a:p>
          <a:p>
            <a:r>
              <a:rPr lang="en-US" sz="2000" dirty="0"/>
              <a:t>Complete exercises a and b</a:t>
            </a:r>
          </a:p>
          <a:p>
            <a:r>
              <a:rPr lang="en-US" sz="2000" dirty="0"/>
              <a:t>Check your answers</a:t>
            </a:r>
          </a:p>
          <a:p>
            <a:endParaRPr lang="en-US" sz="2000" dirty="0"/>
          </a:p>
        </p:txBody>
      </p:sp>
      <p:pic>
        <p:nvPicPr>
          <p:cNvPr id="6" name="Imagen 5">
            <a:extLst>
              <a:ext uri="{FF2B5EF4-FFF2-40B4-BE49-F238E27FC236}">
                <a16:creationId xmlns:a16="http://schemas.microsoft.com/office/drawing/2014/main" id="{A42E6236-F8B4-48E5-BAC3-33912EDB632E}"/>
              </a:ext>
            </a:extLst>
          </p:cNvPr>
          <p:cNvPicPr>
            <a:picLocks noChangeAspect="1"/>
          </p:cNvPicPr>
          <p:nvPr/>
        </p:nvPicPr>
        <p:blipFill>
          <a:blip r:embed="rId2"/>
          <a:stretch>
            <a:fillRect/>
          </a:stretch>
        </p:blipFill>
        <p:spPr>
          <a:xfrm>
            <a:off x="78268" y="1468726"/>
            <a:ext cx="5052773" cy="3241963"/>
          </a:xfrm>
          <a:prstGeom prst="rect">
            <a:avLst/>
          </a:prstGeom>
        </p:spPr>
      </p:pic>
      <p:pic>
        <p:nvPicPr>
          <p:cNvPr id="8" name="Imagen 7">
            <a:extLst>
              <a:ext uri="{FF2B5EF4-FFF2-40B4-BE49-F238E27FC236}">
                <a16:creationId xmlns:a16="http://schemas.microsoft.com/office/drawing/2014/main" id="{EADE2C2D-6FE4-4DF2-933E-D9FD795148CE}"/>
              </a:ext>
            </a:extLst>
          </p:cNvPr>
          <p:cNvPicPr>
            <a:picLocks noChangeAspect="1"/>
          </p:cNvPicPr>
          <p:nvPr/>
        </p:nvPicPr>
        <p:blipFill>
          <a:blip r:embed="rId3"/>
          <a:stretch>
            <a:fillRect/>
          </a:stretch>
        </p:blipFill>
        <p:spPr>
          <a:xfrm>
            <a:off x="5131041" y="1889745"/>
            <a:ext cx="6982691" cy="4344800"/>
          </a:xfrm>
          <a:prstGeom prst="rect">
            <a:avLst/>
          </a:prstGeom>
        </p:spPr>
      </p:pic>
    </p:spTree>
    <p:extLst>
      <p:ext uri="{BB962C8B-B14F-4D97-AF65-F5344CB8AC3E}">
        <p14:creationId xmlns:p14="http://schemas.microsoft.com/office/powerpoint/2010/main" val="77984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200891" y="140220"/>
            <a:ext cx="10515600" cy="723416"/>
          </a:xfrm>
        </p:spPr>
        <p:txBody>
          <a:bodyPr>
            <a:normAutofit fontScale="90000"/>
          </a:bodyPr>
          <a:lstStyle/>
          <a:p>
            <a:r>
              <a:rPr lang="en-US" b="1" dirty="0">
                <a:effectLst>
                  <a:outerShdw blurRad="38100" dist="38100" dir="2700000" algn="tl">
                    <a:srgbClr val="000000">
                      <a:alpha val="43137"/>
                    </a:srgbClr>
                  </a:outerShdw>
                </a:effectLst>
              </a:rPr>
              <a:t>DESCRIBING PEOPLE</a:t>
            </a:r>
          </a:p>
        </p:txBody>
      </p:sp>
      <p:pic>
        <p:nvPicPr>
          <p:cNvPr id="4" name="Imagen 3">
            <a:extLst>
              <a:ext uri="{FF2B5EF4-FFF2-40B4-BE49-F238E27FC236}">
                <a16:creationId xmlns:a16="http://schemas.microsoft.com/office/drawing/2014/main" id="{3A3EAABE-CD8B-4374-979F-F0398FF61E2C}"/>
              </a:ext>
            </a:extLst>
          </p:cNvPr>
          <p:cNvPicPr>
            <a:picLocks noChangeAspect="1"/>
          </p:cNvPicPr>
          <p:nvPr/>
        </p:nvPicPr>
        <p:blipFill>
          <a:blip r:embed="rId2"/>
          <a:stretch>
            <a:fillRect/>
          </a:stretch>
        </p:blipFill>
        <p:spPr>
          <a:xfrm>
            <a:off x="69271" y="945088"/>
            <a:ext cx="5798128" cy="4010252"/>
          </a:xfrm>
          <a:prstGeom prst="rect">
            <a:avLst/>
          </a:prstGeom>
        </p:spPr>
      </p:pic>
      <p:pic>
        <p:nvPicPr>
          <p:cNvPr id="5" name="Marcador de contenido 8">
            <a:extLst>
              <a:ext uri="{FF2B5EF4-FFF2-40B4-BE49-F238E27FC236}">
                <a16:creationId xmlns:a16="http://schemas.microsoft.com/office/drawing/2014/main" id="{7DE61CDB-F2FC-4FBA-8ADC-9CD7FB925A1E}"/>
              </a:ext>
            </a:extLst>
          </p:cNvPr>
          <p:cNvPicPr>
            <a:picLocks noGrp="1" noChangeAspect="1"/>
          </p:cNvPicPr>
          <p:nvPr>
            <p:ph idx="1"/>
          </p:nvPr>
        </p:nvPicPr>
        <p:blipFill>
          <a:blip r:embed="rId3"/>
          <a:stretch>
            <a:fillRect/>
          </a:stretch>
        </p:blipFill>
        <p:spPr>
          <a:xfrm>
            <a:off x="5867398" y="3428999"/>
            <a:ext cx="6324601" cy="3513667"/>
          </a:xfrm>
        </p:spPr>
      </p:pic>
      <p:sp>
        <p:nvSpPr>
          <p:cNvPr id="7" name="CuadroTexto 6">
            <a:extLst>
              <a:ext uri="{FF2B5EF4-FFF2-40B4-BE49-F238E27FC236}">
                <a16:creationId xmlns:a16="http://schemas.microsoft.com/office/drawing/2014/main" id="{D1B9B994-0973-4392-AE60-2A05B6FB5488}"/>
              </a:ext>
            </a:extLst>
          </p:cNvPr>
          <p:cNvSpPr txBox="1"/>
          <p:nvPr/>
        </p:nvSpPr>
        <p:spPr>
          <a:xfrm>
            <a:off x="5818428" y="782183"/>
            <a:ext cx="6172681" cy="2308324"/>
          </a:xfrm>
          <a:prstGeom prst="rect">
            <a:avLst/>
          </a:prstGeom>
          <a:noFill/>
        </p:spPr>
        <p:txBody>
          <a:bodyPr wrap="square" rtlCol="0">
            <a:spAutoFit/>
          </a:bodyPr>
          <a:lstStyle/>
          <a:p>
            <a:r>
              <a:rPr lang="en-US" sz="2400" b="1" dirty="0"/>
              <a:t>What is she like? /What’ s she like?</a:t>
            </a:r>
          </a:p>
          <a:p>
            <a:r>
              <a:rPr lang="en-US" sz="2400" b="1" dirty="0"/>
              <a:t>What are you like? </a:t>
            </a:r>
          </a:p>
          <a:p>
            <a:r>
              <a:rPr lang="en-US" sz="2400" b="1" dirty="0"/>
              <a:t>I’m a beautiful, tall, slim, young, brunette, Costa Rican woman.</a:t>
            </a:r>
          </a:p>
          <a:p>
            <a:r>
              <a:rPr lang="en-US" sz="2400" b="1" dirty="0"/>
              <a:t>I have long, straight, brown hair.</a:t>
            </a:r>
          </a:p>
          <a:p>
            <a:r>
              <a:rPr lang="en-US" sz="2400" b="1" dirty="0"/>
              <a:t>I have medium, oval, brown eyes.</a:t>
            </a:r>
          </a:p>
        </p:txBody>
      </p:sp>
      <p:sp>
        <p:nvSpPr>
          <p:cNvPr id="8" name="CuadroTexto 7">
            <a:extLst>
              <a:ext uri="{FF2B5EF4-FFF2-40B4-BE49-F238E27FC236}">
                <a16:creationId xmlns:a16="http://schemas.microsoft.com/office/drawing/2014/main" id="{F5DB301C-FF64-4BED-B01E-8767AA0A7851}"/>
              </a:ext>
            </a:extLst>
          </p:cNvPr>
          <p:cNvSpPr txBox="1"/>
          <p:nvPr/>
        </p:nvSpPr>
        <p:spPr>
          <a:xfrm>
            <a:off x="200891" y="5256505"/>
            <a:ext cx="5555674" cy="461665"/>
          </a:xfrm>
          <a:prstGeom prst="rect">
            <a:avLst/>
          </a:prstGeom>
          <a:noFill/>
        </p:spPr>
        <p:txBody>
          <a:bodyPr wrap="square" rtlCol="0">
            <a:spAutoFit/>
          </a:bodyPr>
          <a:lstStyle/>
          <a:p>
            <a:r>
              <a:rPr lang="en-US" sz="2400" b="1" dirty="0"/>
              <a:t>SEE VOCABULARY ON PAGE 150</a:t>
            </a:r>
          </a:p>
        </p:txBody>
      </p:sp>
    </p:spTree>
    <p:extLst>
      <p:ext uri="{BB962C8B-B14F-4D97-AF65-F5344CB8AC3E}">
        <p14:creationId xmlns:p14="http://schemas.microsoft.com/office/powerpoint/2010/main" val="325228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ADJECTIVE ORDER</a:t>
            </a:r>
          </a:p>
        </p:txBody>
      </p:sp>
      <p:pic>
        <p:nvPicPr>
          <p:cNvPr id="5" name="Marcador de contenido 4">
            <a:extLst>
              <a:ext uri="{FF2B5EF4-FFF2-40B4-BE49-F238E27FC236}">
                <a16:creationId xmlns:a16="http://schemas.microsoft.com/office/drawing/2014/main" id="{B1C47093-1836-462E-9E9D-F161AD5710DA}"/>
              </a:ext>
            </a:extLst>
          </p:cNvPr>
          <p:cNvPicPr>
            <a:picLocks noGrp="1" noChangeAspect="1"/>
          </p:cNvPicPr>
          <p:nvPr>
            <p:ph idx="1"/>
          </p:nvPr>
        </p:nvPicPr>
        <p:blipFill>
          <a:blip r:embed="rId2"/>
          <a:stretch>
            <a:fillRect/>
          </a:stretch>
        </p:blipFill>
        <p:spPr>
          <a:xfrm>
            <a:off x="1067553" y="1649997"/>
            <a:ext cx="9738991" cy="3327488"/>
          </a:xfrm>
        </p:spPr>
      </p:pic>
    </p:spTree>
    <p:extLst>
      <p:ext uri="{BB962C8B-B14F-4D97-AF65-F5344CB8AC3E}">
        <p14:creationId xmlns:p14="http://schemas.microsoft.com/office/powerpoint/2010/main" val="129570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741218" y="107116"/>
            <a:ext cx="10515600" cy="1108797"/>
          </a:xfrm>
        </p:spPr>
        <p:txBody>
          <a:bodyPr/>
          <a:lstStyle/>
          <a:p>
            <a:pPr algn="ctr"/>
            <a:r>
              <a:rPr lang="en-US" b="1" dirty="0">
                <a:effectLst>
                  <a:outerShdw blurRad="38100" dist="38100" dir="2700000" algn="tl">
                    <a:srgbClr val="000000">
                      <a:alpha val="43137"/>
                    </a:srgbClr>
                  </a:outerShdw>
                </a:effectLst>
              </a:rPr>
              <a:t>COMMUNICATIVE ACTIVITY #3</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630382" y="967252"/>
            <a:ext cx="10515600" cy="1222374"/>
          </a:xfrm>
        </p:spPr>
        <p:txBody>
          <a:bodyPr>
            <a:normAutofit fontScale="70000" lnSpcReduction="20000"/>
          </a:bodyPr>
          <a:lstStyle/>
          <a:p>
            <a:r>
              <a:rPr lang="en-US" altLang="es-CR" sz="2800" b="1" dirty="0">
                <a:solidFill>
                  <a:schemeClr val="tx1"/>
                </a:solidFill>
              </a:rPr>
              <a:t>INSTRUCTIONS: Get in pairs. Look at the famous people pictures. Individually, prepare a description of this person (physical characteristics, clothing, personality traits). Describe the person without saying the name. Your classmate guesses who is the person. Take turns describing and guessing. </a:t>
            </a:r>
          </a:p>
          <a:p>
            <a:endParaRPr lang="en-US" dirty="0">
              <a:solidFill>
                <a:schemeClr val="tx1"/>
              </a:solidFill>
            </a:endParaRPr>
          </a:p>
        </p:txBody>
      </p:sp>
      <p:pic>
        <p:nvPicPr>
          <p:cNvPr id="5" name="Imagen 4">
            <a:extLst>
              <a:ext uri="{FF2B5EF4-FFF2-40B4-BE49-F238E27FC236}">
                <a16:creationId xmlns:a16="http://schemas.microsoft.com/office/drawing/2014/main" id="{C0C859F1-1056-4869-966D-13ED011B0024}"/>
              </a:ext>
            </a:extLst>
          </p:cNvPr>
          <p:cNvPicPr>
            <a:picLocks noChangeAspect="1"/>
          </p:cNvPicPr>
          <p:nvPr/>
        </p:nvPicPr>
        <p:blipFill>
          <a:blip r:embed="rId2"/>
          <a:stretch>
            <a:fillRect/>
          </a:stretch>
        </p:blipFill>
        <p:spPr>
          <a:xfrm>
            <a:off x="630382" y="2152144"/>
            <a:ext cx="11133550" cy="4705856"/>
          </a:xfrm>
          <a:prstGeom prst="rect">
            <a:avLst/>
          </a:prstGeom>
        </p:spPr>
      </p:pic>
    </p:spTree>
    <p:extLst>
      <p:ext uri="{BB962C8B-B14F-4D97-AF65-F5344CB8AC3E}">
        <p14:creationId xmlns:p14="http://schemas.microsoft.com/office/powerpoint/2010/main" val="342129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COMMUNICATIVE ACTIVITY #4</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1825625"/>
            <a:ext cx="4024745" cy="4351338"/>
          </a:xfrm>
        </p:spPr>
        <p:txBody>
          <a:bodyPr/>
          <a:lstStyle/>
          <a:p>
            <a:pPr marL="0" indent="0">
              <a:buNone/>
            </a:pPr>
            <a:r>
              <a:rPr lang="en-US" b="1" u="sng" dirty="0"/>
              <a:t>INSTRUCTIONS:</a:t>
            </a:r>
          </a:p>
          <a:p>
            <a:r>
              <a:rPr lang="en-US" dirty="0"/>
              <a:t>Get in pairs.</a:t>
            </a:r>
          </a:p>
          <a:p>
            <a:r>
              <a:rPr lang="en-US" dirty="0"/>
              <a:t>Talk about the given questions.</a:t>
            </a:r>
          </a:p>
          <a:p>
            <a:r>
              <a:rPr lang="en-US" dirty="0"/>
              <a:t>Share your opinions</a:t>
            </a:r>
          </a:p>
          <a:p>
            <a:r>
              <a:rPr lang="en-US" dirty="0"/>
              <a:t>Get back to the main session and share a short report.</a:t>
            </a:r>
          </a:p>
        </p:txBody>
      </p:sp>
      <p:pic>
        <p:nvPicPr>
          <p:cNvPr id="4" name="Imagen 3">
            <a:extLst>
              <a:ext uri="{FF2B5EF4-FFF2-40B4-BE49-F238E27FC236}">
                <a16:creationId xmlns:a16="http://schemas.microsoft.com/office/drawing/2014/main" id="{6A854823-CA09-4913-BCF2-9CCBA96C078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862945" y="1690687"/>
            <a:ext cx="7185006" cy="4696257"/>
          </a:xfrm>
          <a:prstGeom prst="rect">
            <a:avLst/>
          </a:prstGeom>
        </p:spPr>
      </p:pic>
    </p:spTree>
    <p:extLst>
      <p:ext uri="{BB962C8B-B14F-4D97-AF65-F5344CB8AC3E}">
        <p14:creationId xmlns:p14="http://schemas.microsoft.com/office/powerpoint/2010/main" val="555148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LISTENING P.7</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1825625"/>
            <a:ext cx="10661073" cy="4351338"/>
          </a:xfrm>
        </p:spPr>
        <p:txBody>
          <a:bodyPr/>
          <a:lstStyle/>
          <a:p>
            <a:r>
              <a:rPr lang="en-US" dirty="0"/>
              <a:t>Go to page 7 Section 4 Listening</a:t>
            </a:r>
          </a:p>
          <a:p>
            <a:r>
              <a:rPr lang="en-US" dirty="0"/>
              <a:t>Complete exercises a, b, c, d</a:t>
            </a:r>
          </a:p>
          <a:p>
            <a:r>
              <a:rPr lang="en-US" dirty="0"/>
              <a:t>Check your answers</a:t>
            </a:r>
          </a:p>
        </p:txBody>
      </p:sp>
    </p:spTree>
    <p:extLst>
      <p:ext uri="{BB962C8B-B14F-4D97-AF65-F5344CB8AC3E}">
        <p14:creationId xmlns:p14="http://schemas.microsoft.com/office/powerpoint/2010/main" val="331302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FEEDBACK AND QUESTIONS</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1825625"/>
            <a:ext cx="10661073" cy="4351338"/>
          </a:xfrm>
        </p:spPr>
        <p:txBody>
          <a:bodyPr/>
          <a:lstStyle/>
          <a:p>
            <a:endParaRPr lang="en-US" dirty="0"/>
          </a:p>
        </p:txBody>
      </p:sp>
    </p:spTree>
    <p:extLst>
      <p:ext uri="{BB962C8B-B14F-4D97-AF65-F5344CB8AC3E}">
        <p14:creationId xmlns:p14="http://schemas.microsoft.com/office/powerpoint/2010/main" val="169948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IMPORTANT REMINDERS</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1399309"/>
            <a:ext cx="10661073" cy="4777654"/>
          </a:xfrm>
        </p:spPr>
        <p:txBody>
          <a:bodyPr/>
          <a:lstStyle/>
          <a:p>
            <a:r>
              <a:rPr lang="en-US" dirty="0"/>
              <a:t>Complete exercises from UNITS 1A and 1B from both the Students’ book and the Workbook.</a:t>
            </a:r>
          </a:p>
          <a:p>
            <a:r>
              <a:rPr lang="en-US" dirty="0"/>
              <a:t>Study grammar and vocabulary from Units 1C and 2A from the Students’ Book for next class.</a:t>
            </a:r>
          </a:p>
          <a:p>
            <a:r>
              <a:rPr lang="en-US" dirty="0"/>
              <a:t>Check course chronogram for weekly activities:</a:t>
            </a:r>
          </a:p>
          <a:p>
            <a:endParaRPr lang="en-US" dirty="0"/>
          </a:p>
        </p:txBody>
      </p:sp>
      <p:pic>
        <p:nvPicPr>
          <p:cNvPr id="5" name="Imagen 4">
            <a:extLst>
              <a:ext uri="{FF2B5EF4-FFF2-40B4-BE49-F238E27FC236}">
                <a16:creationId xmlns:a16="http://schemas.microsoft.com/office/drawing/2014/main" id="{20357333-44EC-44EA-8C70-EE78AE15B637}"/>
              </a:ext>
            </a:extLst>
          </p:cNvPr>
          <p:cNvPicPr>
            <a:picLocks noChangeAspect="1"/>
          </p:cNvPicPr>
          <p:nvPr/>
        </p:nvPicPr>
        <p:blipFill>
          <a:blip r:embed="rId2"/>
          <a:stretch>
            <a:fillRect/>
          </a:stretch>
        </p:blipFill>
        <p:spPr>
          <a:xfrm>
            <a:off x="1387186" y="4235594"/>
            <a:ext cx="6286500" cy="1628775"/>
          </a:xfrm>
          <a:prstGeom prst="rect">
            <a:avLst/>
          </a:prstGeom>
        </p:spPr>
      </p:pic>
    </p:spTree>
    <p:extLst>
      <p:ext uri="{BB962C8B-B14F-4D97-AF65-F5344CB8AC3E}">
        <p14:creationId xmlns:p14="http://schemas.microsoft.com/office/powerpoint/2010/main" val="385811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838200" y="166254"/>
            <a:ext cx="10515600" cy="707015"/>
          </a:xfrm>
        </p:spPr>
        <p:txBody>
          <a:bodyPr>
            <a:normAutofit fontScale="90000"/>
          </a:bodyPr>
          <a:lstStyle/>
          <a:p>
            <a:pPr algn="ctr"/>
            <a:r>
              <a:rPr lang="en-US" b="1" dirty="0">
                <a:effectLst>
                  <a:outerShdw blurRad="38100" dist="38100" dir="2700000" algn="tl">
                    <a:srgbClr val="000000">
                      <a:alpha val="43137"/>
                    </a:srgbClr>
                  </a:outerShdw>
                </a:effectLst>
              </a:rPr>
              <a:t>TODAY’S AGENDA</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873268"/>
            <a:ext cx="10515600" cy="5818477"/>
          </a:xfrm>
        </p:spPr>
        <p:txBody>
          <a:bodyPr>
            <a:normAutofit fontScale="77500" lnSpcReduction="20000"/>
          </a:bodyPr>
          <a:lstStyle/>
          <a:p>
            <a:pPr>
              <a:lnSpc>
                <a:spcPct val="100000"/>
              </a:lnSpc>
              <a:spcBef>
                <a:spcPts val="0"/>
              </a:spcBef>
            </a:pPr>
            <a:r>
              <a:rPr lang="en-US" sz="2800" dirty="0"/>
              <a:t>Presentation, introduction</a:t>
            </a:r>
          </a:p>
          <a:p>
            <a:pPr>
              <a:lnSpc>
                <a:spcPct val="100000"/>
              </a:lnSpc>
              <a:spcBef>
                <a:spcPts val="0"/>
              </a:spcBef>
            </a:pPr>
            <a:r>
              <a:rPr lang="en-US" sz="2800" dirty="0"/>
              <a:t>Course program, methodology, evaluation, class and program rules</a:t>
            </a:r>
          </a:p>
          <a:p>
            <a:r>
              <a:rPr lang="en-US" dirty="0"/>
              <a:t>Warm up activity</a:t>
            </a:r>
          </a:p>
          <a:p>
            <a:r>
              <a:rPr lang="en-US" dirty="0"/>
              <a:t>Grammar reminder #1: Word order in questions</a:t>
            </a:r>
          </a:p>
          <a:p>
            <a:r>
              <a:rPr lang="en-US" dirty="0"/>
              <a:t>Communicative activity #1</a:t>
            </a:r>
          </a:p>
          <a:p>
            <a:r>
              <a:rPr lang="en-US" dirty="0"/>
              <a:t>Communicative activity #2</a:t>
            </a:r>
          </a:p>
          <a:p>
            <a:r>
              <a:rPr lang="en-US" dirty="0"/>
              <a:t>Grammar reminder #2: Simple past</a:t>
            </a:r>
          </a:p>
          <a:p>
            <a:r>
              <a:rPr lang="en-US" dirty="0"/>
              <a:t>Vocabulary reminder: describing people vocabulary, verbs for people’s description, adjective order</a:t>
            </a:r>
          </a:p>
          <a:p>
            <a:r>
              <a:rPr lang="en-US" dirty="0"/>
              <a:t>Communicative activity #3</a:t>
            </a:r>
          </a:p>
          <a:p>
            <a:r>
              <a:rPr lang="en-US" dirty="0"/>
              <a:t>Communicative activity #4</a:t>
            </a:r>
          </a:p>
          <a:p>
            <a:r>
              <a:rPr lang="en-US" dirty="0"/>
              <a:t>Listening p.7</a:t>
            </a:r>
          </a:p>
          <a:p>
            <a:r>
              <a:rPr lang="en-US" dirty="0"/>
              <a:t>Feedback and questions</a:t>
            </a:r>
          </a:p>
          <a:p>
            <a:r>
              <a:rPr lang="en-US" dirty="0"/>
              <a:t>Important reminders</a:t>
            </a:r>
          </a:p>
          <a:p>
            <a:endParaRPr lang="en-US" dirty="0"/>
          </a:p>
          <a:p>
            <a:endParaRPr lang="en-US" dirty="0"/>
          </a:p>
          <a:p>
            <a:endParaRPr lang="en-US" dirty="0"/>
          </a:p>
        </p:txBody>
      </p:sp>
    </p:spTree>
    <p:extLst>
      <p:ext uri="{BB962C8B-B14F-4D97-AF65-F5344CB8AC3E}">
        <p14:creationId xmlns:p14="http://schemas.microsoft.com/office/powerpoint/2010/main" val="993245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200891" y="365125"/>
            <a:ext cx="7183582" cy="1325563"/>
          </a:xfrm>
        </p:spPr>
        <p:txBody>
          <a:bodyPr>
            <a:normAutofit fontScale="90000"/>
          </a:bodyPr>
          <a:lstStyle/>
          <a:p>
            <a:r>
              <a:rPr lang="en-US" b="1" dirty="0">
                <a:effectLst>
                  <a:outerShdw blurRad="38100" dist="38100" dir="2700000" algn="tl">
                    <a:srgbClr val="000000">
                      <a:alpha val="43137"/>
                    </a:srgbClr>
                  </a:outerShdw>
                </a:effectLst>
              </a:rPr>
              <a:t>CLASS RULES AND IMPORTANT ASPECTS</a:t>
            </a:r>
          </a:p>
        </p:txBody>
      </p:sp>
      <p:pic>
        <p:nvPicPr>
          <p:cNvPr id="4" name="Marcador de contenido 6">
            <a:extLst>
              <a:ext uri="{FF2B5EF4-FFF2-40B4-BE49-F238E27FC236}">
                <a16:creationId xmlns:a16="http://schemas.microsoft.com/office/drawing/2014/main" id="{0B3E6FC5-F162-4692-9D97-27DF7C159D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812" y="1690688"/>
            <a:ext cx="3283524"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2">
            <a:extLst>
              <a:ext uri="{FF2B5EF4-FFF2-40B4-BE49-F238E27FC236}">
                <a16:creationId xmlns:a16="http://schemas.microsoft.com/office/drawing/2014/main" id="{B99D20A6-15BB-436C-BD22-7FE9BEF11E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73636" y="112495"/>
            <a:ext cx="4717473" cy="669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921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ZOOM FUNCTIONS</a:t>
            </a:r>
          </a:p>
        </p:txBody>
      </p:sp>
      <p:pic>
        <p:nvPicPr>
          <p:cNvPr id="4" name="Marcador de contenido 3">
            <a:extLst>
              <a:ext uri="{FF2B5EF4-FFF2-40B4-BE49-F238E27FC236}">
                <a16:creationId xmlns:a16="http://schemas.microsoft.com/office/drawing/2014/main" id="{9720B37D-6212-4559-A6E2-1BA6CC2C27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59462"/>
            <a:ext cx="10827327" cy="311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41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normAutofit fontScale="90000"/>
          </a:bodyPr>
          <a:lstStyle/>
          <a:p>
            <a:pPr algn="ctr"/>
            <a:r>
              <a:rPr lang="en-US" b="1" dirty="0">
                <a:effectLst>
                  <a:outerShdw blurRad="38100" dist="38100" dir="2700000" algn="tl">
                    <a:srgbClr val="000000">
                      <a:alpha val="43137"/>
                    </a:srgbClr>
                  </a:outerShdw>
                </a:effectLst>
              </a:rPr>
              <a:t>COURSE PROGRAM AND EVALUATION</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p:txBody>
          <a:bodyPr/>
          <a:lstStyle/>
          <a:p>
            <a:pPr>
              <a:spcBef>
                <a:spcPct val="0"/>
              </a:spcBef>
            </a:pPr>
            <a:r>
              <a:rPr lang="en-US" altLang="es-CR" sz="2800" b="1" dirty="0">
                <a:solidFill>
                  <a:schemeClr val="tx1"/>
                </a:solidFill>
                <a:latin typeface="Calibri" panose="020F0502020204030204" pitchFamily="34" charset="0"/>
              </a:rPr>
              <a:t> Zoom Sessions 	21% 	</a:t>
            </a:r>
          </a:p>
          <a:p>
            <a:pPr>
              <a:spcBef>
                <a:spcPct val="0"/>
              </a:spcBef>
            </a:pPr>
            <a:r>
              <a:rPr lang="en-US" altLang="es-CR" sz="2800" b="1" dirty="0">
                <a:solidFill>
                  <a:schemeClr val="tx1"/>
                </a:solidFill>
                <a:latin typeface="Calibri" panose="020F0502020204030204" pitchFamily="34" charset="0"/>
              </a:rPr>
              <a:t>Listening Quizzes 	12% 	</a:t>
            </a:r>
          </a:p>
          <a:p>
            <a:pPr>
              <a:spcBef>
                <a:spcPct val="0"/>
              </a:spcBef>
            </a:pPr>
            <a:r>
              <a:rPr lang="en-US" altLang="es-CR" sz="2800" b="1" dirty="0">
                <a:solidFill>
                  <a:schemeClr val="tx1"/>
                </a:solidFill>
                <a:latin typeface="Calibri" panose="020F0502020204030204" pitchFamily="34" charset="0"/>
              </a:rPr>
              <a:t>Speaking activities 	24% 	</a:t>
            </a:r>
          </a:p>
          <a:p>
            <a:pPr>
              <a:spcBef>
                <a:spcPct val="0"/>
              </a:spcBef>
            </a:pPr>
            <a:r>
              <a:rPr lang="en-US" altLang="es-CR" sz="2800" b="1" dirty="0">
                <a:solidFill>
                  <a:schemeClr val="tx1"/>
                </a:solidFill>
                <a:latin typeface="Calibri" panose="020F0502020204030204" pitchFamily="34" charset="0"/>
              </a:rPr>
              <a:t>Written quiz 		8% </a:t>
            </a:r>
          </a:p>
          <a:p>
            <a:pPr>
              <a:spcBef>
                <a:spcPct val="0"/>
              </a:spcBef>
            </a:pPr>
            <a:r>
              <a:rPr lang="en-US" altLang="es-CR" sz="2800" b="1" dirty="0">
                <a:solidFill>
                  <a:schemeClr val="tx1"/>
                </a:solidFill>
                <a:latin typeface="Calibri" panose="020F0502020204030204" pitchFamily="34" charset="0"/>
              </a:rPr>
              <a:t>Homework 		5% 	</a:t>
            </a:r>
          </a:p>
          <a:p>
            <a:pPr>
              <a:spcBef>
                <a:spcPct val="0"/>
              </a:spcBef>
            </a:pPr>
            <a:r>
              <a:rPr lang="en-US" altLang="es-CR" sz="2800" b="1" dirty="0">
                <a:solidFill>
                  <a:schemeClr val="tx1"/>
                </a:solidFill>
                <a:latin typeface="Calibri" panose="020F0502020204030204" pitchFamily="34" charset="0"/>
              </a:rPr>
              <a:t>Final Written 		10% 	</a:t>
            </a:r>
          </a:p>
          <a:p>
            <a:pPr>
              <a:spcBef>
                <a:spcPct val="0"/>
              </a:spcBef>
            </a:pPr>
            <a:r>
              <a:rPr lang="en-US" altLang="es-CR" sz="2800" b="1" dirty="0">
                <a:solidFill>
                  <a:schemeClr val="tx1"/>
                </a:solidFill>
                <a:latin typeface="Calibri" panose="020F0502020204030204" pitchFamily="34" charset="0"/>
              </a:rPr>
              <a:t>Final Listening 		10% 	</a:t>
            </a:r>
          </a:p>
          <a:p>
            <a:pPr>
              <a:spcBef>
                <a:spcPct val="0"/>
              </a:spcBef>
            </a:pPr>
            <a:r>
              <a:rPr lang="en-US" altLang="es-CR" sz="2800" b="1" dirty="0">
                <a:solidFill>
                  <a:schemeClr val="tx1"/>
                </a:solidFill>
                <a:latin typeface="Calibri" panose="020F0502020204030204" pitchFamily="34" charset="0"/>
              </a:rPr>
              <a:t>Final Oral 		           10% 	</a:t>
            </a:r>
          </a:p>
          <a:p>
            <a:pPr>
              <a:spcBef>
                <a:spcPct val="0"/>
              </a:spcBef>
            </a:pPr>
            <a:r>
              <a:rPr lang="en-US" altLang="es-CR" sz="2800" b="1" dirty="0">
                <a:solidFill>
                  <a:schemeClr val="tx1"/>
                </a:solidFill>
                <a:latin typeface="Calibri" panose="020F0502020204030204" pitchFamily="34" charset="0"/>
              </a:rPr>
              <a:t>Total 			100% </a:t>
            </a:r>
            <a:endParaRPr lang="es-CR" altLang="es-CR" sz="2800" dirty="0">
              <a:solidFill>
                <a:schemeClr val="tx1"/>
              </a:solidFill>
              <a:latin typeface="Aharoni" panose="02010803020104030203" pitchFamily="2" charset="-79"/>
              <a:cs typeface="Aharoni" panose="02010803020104030203" pitchFamily="2" charset="-79"/>
            </a:endParaRPr>
          </a:p>
          <a:p>
            <a:pPr marL="0" indent="0">
              <a:buNone/>
            </a:pPr>
            <a:endParaRPr lang="en-US" dirty="0"/>
          </a:p>
        </p:txBody>
      </p:sp>
      <p:sp>
        <p:nvSpPr>
          <p:cNvPr id="4" name="CuadroTexto 3">
            <a:extLst>
              <a:ext uri="{FF2B5EF4-FFF2-40B4-BE49-F238E27FC236}">
                <a16:creationId xmlns:a16="http://schemas.microsoft.com/office/drawing/2014/main" id="{B166697E-638D-44E3-93BB-CA0C4C28F4CA}"/>
              </a:ext>
            </a:extLst>
          </p:cNvPr>
          <p:cNvSpPr txBox="1"/>
          <p:nvPr/>
        </p:nvSpPr>
        <p:spPr>
          <a:xfrm>
            <a:off x="5888183" y="2479964"/>
            <a:ext cx="5043054" cy="646331"/>
          </a:xfrm>
          <a:prstGeom prst="rect">
            <a:avLst/>
          </a:prstGeom>
          <a:noFill/>
        </p:spPr>
        <p:txBody>
          <a:bodyPr wrap="square" rtlCol="0">
            <a:spAutoFit/>
          </a:bodyPr>
          <a:lstStyle/>
          <a:p>
            <a:r>
              <a:rPr lang="es-CR" b="1" dirty="0">
                <a:solidFill>
                  <a:schemeClr val="accent1">
                    <a:lumMod val="75000"/>
                  </a:schemeClr>
                </a:solidFill>
              </a:rPr>
              <a:t>SEE COURSE PROGRAM AND EVALUATION CHRONOGRAM FOR DETAIL</a:t>
            </a:r>
          </a:p>
        </p:txBody>
      </p:sp>
    </p:spTree>
    <p:extLst>
      <p:ext uri="{BB962C8B-B14F-4D97-AF65-F5344CB8AC3E}">
        <p14:creationId xmlns:p14="http://schemas.microsoft.com/office/powerpoint/2010/main" val="84490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838200" y="176211"/>
            <a:ext cx="10515600" cy="1009651"/>
          </a:xfrm>
        </p:spPr>
        <p:txBody>
          <a:bodyPr/>
          <a:lstStyle/>
          <a:p>
            <a:pPr algn="ctr"/>
            <a:r>
              <a:rPr lang="en-US" b="1" dirty="0">
                <a:effectLst>
                  <a:outerShdw blurRad="38100" dist="38100" dir="2700000" algn="tl">
                    <a:srgbClr val="000000">
                      <a:alpha val="43137"/>
                    </a:srgbClr>
                  </a:outerShdw>
                </a:effectLst>
              </a:rPr>
              <a:t>METODOLOGÍA</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38200" y="1039092"/>
            <a:ext cx="10515600" cy="5137872"/>
          </a:xfrm>
        </p:spPr>
        <p:txBody>
          <a:bodyPr>
            <a:normAutofit fontScale="70000" lnSpcReduction="20000"/>
          </a:bodyPr>
          <a:lstStyle/>
          <a:p>
            <a:pPr marL="0" indent="0">
              <a:buFont typeface="Wingdings 3" panose="05040102010807070707" pitchFamily="18" charset="2"/>
              <a:buNone/>
              <a:defRPr/>
            </a:pPr>
            <a:r>
              <a:rPr lang="es-CR" b="1" u="sng" dirty="0">
                <a:solidFill>
                  <a:schemeClr val="tx1"/>
                </a:solidFill>
              </a:rPr>
              <a:t>3 HORAS DE CONEXIÓN POR ZOOM + 1 HORA DE AUTOESTUDIO (EJERCICIOS DE LAS UNIDADES CUBIERTAS POR DIA, EJERCICIOS EXTRA, VIDEOS, TECDIGITAL)</a:t>
            </a:r>
          </a:p>
          <a:p>
            <a:pPr marL="0" indent="0">
              <a:buFont typeface="Wingdings 3" panose="05040102010807070707" pitchFamily="18" charset="2"/>
              <a:buNone/>
              <a:defRPr/>
            </a:pPr>
            <a:r>
              <a:rPr lang="es-CR" b="1" dirty="0">
                <a:solidFill>
                  <a:schemeClr val="tx1"/>
                </a:solidFill>
              </a:rPr>
              <a:t>Se contará con una plataforma como base:</a:t>
            </a:r>
          </a:p>
          <a:p>
            <a:pPr>
              <a:buClrTx/>
              <a:defRPr/>
            </a:pPr>
            <a:r>
              <a:rPr lang="es-CR" b="1" dirty="0">
                <a:solidFill>
                  <a:schemeClr val="tx1"/>
                </a:solidFill>
              </a:rPr>
              <a:t>TEC Digital</a:t>
            </a:r>
            <a:r>
              <a:rPr lang="es-CR" b="1" u="sng" dirty="0">
                <a:solidFill>
                  <a:schemeClr val="tx1"/>
                </a:solidFill>
              </a:rPr>
              <a:t>:</a:t>
            </a:r>
            <a:r>
              <a:rPr lang="es-CR" dirty="0">
                <a:solidFill>
                  <a:schemeClr val="tx1"/>
                </a:solidFill>
              </a:rPr>
              <a:t> Para acceder a la misma usted debe dirigirse a la página: </a:t>
            </a:r>
            <a:r>
              <a:rPr lang="es-CR" u="sng" dirty="0">
                <a:solidFill>
                  <a:schemeClr val="tx1"/>
                </a:solidFill>
                <a:hlinkClick r:id="rId2">
                  <a:extLst>
                    <a:ext uri="{A12FA001-AC4F-418D-AE19-62706E023703}">
                      <ahyp:hlinkClr xmlns:ahyp="http://schemas.microsoft.com/office/drawing/2018/hyperlinkcolor" val="tx"/>
                    </a:ext>
                  </a:extLst>
                </a:hlinkClick>
              </a:rPr>
              <a:t>https://tecdigital.tec.ac.cr/</a:t>
            </a:r>
            <a:r>
              <a:rPr lang="es-CR" dirty="0">
                <a:solidFill>
                  <a:schemeClr val="tx1"/>
                </a:solidFill>
              </a:rPr>
              <a:t>  Los datos de acceso para cada estudiante son</a:t>
            </a:r>
          </a:p>
          <a:p>
            <a:pPr>
              <a:buClrTx/>
              <a:defRPr/>
            </a:pPr>
            <a:r>
              <a:rPr lang="es-CR" dirty="0">
                <a:solidFill>
                  <a:schemeClr val="tx1"/>
                </a:solidFill>
              </a:rPr>
              <a:t>Usuario: correo electrónico</a:t>
            </a:r>
          </a:p>
          <a:p>
            <a:pPr>
              <a:buClrTx/>
              <a:defRPr/>
            </a:pPr>
            <a:r>
              <a:rPr lang="es-CR" dirty="0">
                <a:solidFill>
                  <a:schemeClr val="tx1"/>
                </a:solidFill>
              </a:rPr>
              <a:t>Contraseña: número de cédula</a:t>
            </a:r>
          </a:p>
          <a:p>
            <a:pPr>
              <a:buClrTx/>
              <a:defRPr/>
            </a:pPr>
            <a:r>
              <a:rPr lang="es-CR" dirty="0">
                <a:solidFill>
                  <a:schemeClr val="tx1"/>
                </a:solidFill>
              </a:rPr>
              <a:t>En la plataforma encontrará los contenidos de cada semana, material de apoyo como videos y cualquier otro material o actividades extra que indique la docente.  Las encontrará dando clic en el icono de cada semana.</a:t>
            </a:r>
          </a:p>
          <a:p>
            <a:pPr>
              <a:buClrTx/>
              <a:defRPr/>
            </a:pPr>
            <a:r>
              <a:rPr lang="es-CR" dirty="0">
                <a:solidFill>
                  <a:schemeClr val="tx1"/>
                </a:solidFill>
              </a:rPr>
              <a:t>En la plataforma también podrán acceder a las actividades de evaluación en la pestaña “Evaluaciones”. </a:t>
            </a:r>
          </a:p>
          <a:p>
            <a:pPr>
              <a:buClrTx/>
              <a:defRPr/>
            </a:pPr>
            <a:r>
              <a:rPr lang="es-CR" dirty="0">
                <a:solidFill>
                  <a:schemeClr val="tx1"/>
                </a:solidFill>
              </a:rPr>
              <a:t>A través de la plataforma se realizarán las entregas de las dos tareas contempladas en la evaluación (sin excepción)</a:t>
            </a:r>
          </a:p>
          <a:p>
            <a:pPr marL="0" indent="0">
              <a:buNone/>
            </a:pPr>
            <a:endParaRPr lang="en-US" dirty="0"/>
          </a:p>
        </p:txBody>
      </p:sp>
    </p:spTree>
    <p:extLst>
      <p:ext uri="{BB962C8B-B14F-4D97-AF65-F5344CB8AC3E}">
        <p14:creationId xmlns:p14="http://schemas.microsoft.com/office/powerpoint/2010/main" val="63169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p:txBody>
          <a:bodyPr>
            <a:normAutofit fontScale="90000"/>
          </a:bodyPr>
          <a:lstStyle/>
          <a:p>
            <a:r>
              <a:rPr lang="en-US" b="1" dirty="0">
                <a:solidFill>
                  <a:schemeClr val="tx1"/>
                </a:solidFill>
                <a:effectLst>
                  <a:outerShdw blurRad="38100" dist="38100" dir="2700000" algn="tl">
                    <a:srgbClr val="000000">
                      <a:alpha val="43137"/>
                    </a:srgbClr>
                  </a:outerShdw>
                </a:effectLst>
              </a:rPr>
              <a:t>WARM UP ACTIVITY</a:t>
            </a:r>
            <a:br>
              <a:rPr lang="en-US" b="1" dirty="0">
                <a:solidFill>
                  <a:schemeClr val="tx1"/>
                </a:solidFill>
                <a:effectLst>
                  <a:outerShdw blurRad="38100" dist="38100" dir="2700000" algn="tl">
                    <a:srgbClr val="000000">
                      <a:alpha val="43137"/>
                    </a:srgbClr>
                  </a:outerShdw>
                </a:effectLst>
              </a:rPr>
            </a:br>
            <a:r>
              <a:rPr lang="en-US" sz="2200" b="1" dirty="0">
                <a:solidFill>
                  <a:schemeClr val="tx1"/>
                </a:solidFill>
                <a:effectLst>
                  <a:outerShdw blurRad="38100" dist="38100" dir="2700000" algn="tl">
                    <a:srgbClr val="000000">
                      <a:alpha val="43137"/>
                    </a:srgbClr>
                  </a:outerShdw>
                </a:effectLst>
              </a:rPr>
              <a:t>INSTRUCTIONS:</a:t>
            </a:r>
            <a:r>
              <a:rPr lang="en-US" altLang="es-CR" sz="2400" b="1" dirty="0">
                <a:solidFill>
                  <a:schemeClr val="tx1"/>
                </a:solidFill>
              </a:rPr>
              <a:t> </a:t>
            </a:r>
            <a:r>
              <a:rPr lang="en-US" altLang="es-CR" sz="2000" b="1" dirty="0">
                <a:solidFill>
                  <a:schemeClr val="tx1"/>
                </a:solidFill>
              </a:rPr>
              <a:t>Students get in pairs. Each pair completes the assigned questions and take turns asking each other the questions. Then, come back to the main session, read the questions and give the report of the answers. </a:t>
            </a:r>
            <a:endParaRPr lang="en-US" sz="2000" b="1" dirty="0">
              <a:solidFill>
                <a:schemeClr val="tx1"/>
              </a:solidFill>
              <a:effectLst>
                <a:outerShdw blurRad="38100" dist="38100" dir="2700000" algn="tl">
                  <a:srgbClr val="000000">
                    <a:alpha val="43137"/>
                  </a:srgbClr>
                </a:outerShdw>
              </a:effectLst>
            </a:endParaRPr>
          </a:p>
        </p:txBody>
      </p:sp>
      <p:pic>
        <p:nvPicPr>
          <p:cNvPr id="4" name="Imagen 2">
            <a:extLst>
              <a:ext uri="{FF2B5EF4-FFF2-40B4-BE49-F238E27FC236}">
                <a16:creationId xmlns:a16="http://schemas.microsoft.com/office/drawing/2014/main" id="{D7F905EA-D1C6-4227-AB40-2A097C372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74" y="1784548"/>
            <a:ext cx="3667125" cy="245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3">
            <a:extLst>
              <a:ext uri="{FF2B5EF4-FFF2-40B4-BE49-F238E27FC236}">
                <a16:creationId xmlns:a16="http://schemas.microsoft.com/office/drawing/2014/main" id="{6A11B47D-9677-48C1-99AD-F1DFD8C48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675" y="4198938"/>
            <a:ext cx="51720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4">
            <a:extLst>
              <a:ext uri="{FF2B5EF4-FFF2-40B4-BE49-F238E27FC236}">
                <a16:creationId xmlns:a16="http://schemas.microsoft.com/office/drawing/2014/main" id="{F8F630C8-6FDA-4C72-9295-FBA85ADDF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887" y="1690688"/>
            <a:ext cx="4164362"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26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145473" y="378980"/>
            <a:ext cx="10515600" cy="1325563"/>
          </a:xfrm>
        </p:spPr>
        <p:txBody>
          <a:bodyPr>
            <a:normAutofit fontScale="90000"/>
          </a:bodyPr>
          <a:lstStyle/>
          <a:p>
            <a:r>
              <a:rPr lang="en-US" b="1" dirty="0">
                <a:effectLst>
                  <a:outerShdw blurRad="38100" dist="38100" dir="2700000" algn="tl">
                    <a:srgbClr val="000000">
                      <a:alpha val="43137"/>
                    </a:srgbClr>
                  </a:outerShdw>
                </a:effectLst>
              </a:rPr>
              <a:t>GRAMMAR REMINDER #1: WORD ORDER IN QUESTIONS</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8638310" y="232787"/>
            <a:ext cx="3553690" cy="1471756"/>
          </a:xfrm>
        </p:spPr>
        <p:txBody>
          <a:bodyPr>
            <a:normAutofit fontScale="92500" lnSpcReduction="20000"/>
          </a:bodyPr>
          <a:lstStyle/>
          <a:p>
            <a:r>
              <a:rPr lang="en-US" sz="2000" dirty="0"/>
              <a:t>Go to page 126 Section Grammar Bank 1A</a:t>
            </a:r>
          </a:p>
          <a:p>
            <a:r>
              <a:rPr lang="en-US" sz="2000" dirty="0"/>
              <a:t>Complete exercises a and b</a:t>
            </a:r>
          </a:p>
          <a:p>
            <a:r>
              <a:rPr lang="en-US" sz="2000" dirty="0"/>
              <a:t>Check your answers</a:t>
            </a:r>
          </a:p>
        </p:txBody>
      </p:sp>
      <p:pic>
        <p:nvPicPr>
          <p:cNvPr id="5" name="Imagen 4">
            <a:extLst>
              <a:ext uri="{FF2B5EF4-FFF2-40B4-BE49-F238E27FC236}">
                <a16:creationId xmlns:a16="http://schemas.microsoft.com/office/drawing/2014/main" id="{0608C8AE-166C-4A7B-98FF-C12D92D23E75}"/>
              </a:ext>
            </a:extLst>
          </p:cNvPr>
          <p:cNvPicPr>
            <a:picLocks noChangeAspect="1"/>
          </p:cNvPicPr>
          <p:nvPr/>
        </p:nvPicPr>
        <p:blipFill>
          <a:blip r:embed="rId2"/>
          <a:stretch>
            <a:fillRect/>
          </a:stretch>
        </p:blipFill>
        <p:spPr>
          <a:xfrm>
            <a:off x="68245" y="1850736"/>
            <a:ext cx="5094305" cy="4791933"/>
          </a:xfrm>
          <a:prstGeom prst="rect">
            <a:avLst/>
          </a:prstGeom>
        </p:spPr>
      </p:pic>
      <p:pic>
        <p:nvPicPr>
          <p:cNvPr id="7" name="Imagen 6">
            <a:extLst>
              <a:ext uri="{FF2B5EF4-FFF2-40B4-BE49-F238E27FC236}">
                <a16:creationId xmlns:a16="http://schemas.microsoft.com/office/drawing/2014/main" id="{3E0E0BD3-B1DA-4D76-9D57-5848657AEEE6}"/>
              </a:ext>
            </a:extLst>
          </p:cNvPr>
          <p:cNvPicPr>
            <a:picLocks noChangeAspect="1"/>
          </p:cNvPicPr>
          <p:nvPr/>
        </p:nvPicPr>
        <p:blipFill>
          <a:blip r:embed="rId3"/>
          <a:stretch>
            <a:fillRect/>
          </a:stretch>
        </p:blipFill>
        <p:spPr>
          <a:xfrm>
            <a:off x="5162550" y="2447059"/>
            <a:ext cx="7029450" cy="2933700"/>
          </a:xfrm>
          <a:prstGeom prst="rect">
            <a:avLst/>
          </a:prstGeom>
        </p:spPr>
      </p:pic>
    </p:spTree>
    <p:extLst>
      <p:ext uri="{BB962C8B-B14F-4D97-AF65-F5344CB8AC3E}">
        <p14:creationId xmlns:p14="http://schemas.microsoft.com/office/powerpoint/2010/main" val="4034633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3F3E3-0793-4EA5-AB7C-0FA3ACF01A55}"/>
              </a:ext>
            </a:extLst>
          </p:cNvPr>
          <p:cNvSpPr>
            <a:spLocks noGrp="1"/>
          </p:cNvSpPr>
          <p:nvPr>
            <p:ph type="title"/>
          </p:nvPr>
        </p:nvSpPr>
        <p:spPr>
          <a:xfrm>
            <a:off x="713509" y="166254"/>
            <a:ext cx="10515600" cy="817852"/>
          </a:xfrm>
        </p:spPr>
        <p:txBody>
          <a:bodyPr/>
          <a:lstStyle/>
          <a:p>
            <a:pPr algn="ctr"/>
            <a:r>
              <a:rPr lang="en-US" b="1" dirty="0">
                <a:effectLst>
                  <a:outerShdw blurRad="38100" dist="38100" dir="2700000" algn="tl">
                    <a:srgbClr val="000000">
                      <a:alpha val="43137"/>
                    </a:srgbClr>
                  </a:outerShdw>
                </a:effectLst>
              </a:rPr>
              <a:t>COMMUNICATIVE ACTIVITY #1</a:t>
            </a:r>
          </a:p>
        </p:txBody>
      </p:sp>
      <p:sp>
        <p:nvSpPr>
          <p:cNvPr id="3" name="Marcador de contenido 2">
            <a:extLst>
              <a:ext uri="{FF2B5EF4-FFF2-40B4-BE49-F238E27FC236}">
                <a16:creationId xmlns:a16="http://schemas.microsoft.com/office/drawing/2014/main" id="{9F7E598C-8109-4010-8DAD-0D04BE1DEF6E}"/>
              </a:ext>
            </a:extLst>
          </p:cNvPr>
          <p:cNvSpPr>
            <a:spLocks noGrp="1"/>
          </p:cNvSpPr>
          <p:nvPr>
            <p:ph idx="1"/>
          </p:nvPr>
        </p:nvSpPr>
        <p:spPr>
          <a:xfrm>
            <a:off x="525462" y="942976"/>
            <a:ext cx="11264756" cy="1208954"/>
          </a:xfrm>
        </p:spPr>
        <p:txBody>
          <a:bodyPr>
            <a:normAutofit/>
          </a:bodyPr>
          <a:lstStyle/>
          <a:p>
            <a:r>
              <a:rPr lang="en-US" altLang="es-CR" sz="1600" b="1" u="sng" dirty="0">
                <a:solidFill>
                  <a:schemeClr val="tx1"/>
                </a:solidFill>
              </a:rPr>
              <a:t>INSTRUCTIONS: </a:t>
            </a:r>
            <a:r>
              <a:rPr lang="en-US" altLang="es-CR" sz="1600" b="1" dirty="0">
                <a:solidFill>
                  <a:schemeClr val="tx1"/>
                </a:solidFill>
              </a:rPr>
              <a:t>Individually, students complete the 10 given information questions in order to fill out the Student Profile. The teacher breakout the group into groups of three people. Each student interviews two classmates and get information to get their profiles. Students come back to the main session and share their classmmates’ profiles by giving a short report.</a:t>
            </a:r>
          </a:p>
          <a:p>
            <a:endParaRPr lang="en-US" sz="1600" dirty="0">
              <a:solidFill>
                <a:schemeClr val="tx1"/>
              </a:solidFill>
            </a:endParaRPr>
          </a:p>
        </p:txBody>
      </p:sp>
      <p:pic>
        <p:nvPicPr>
          <p:cNvPr id="4" name="Imagen 2">
            <a:extLst>
              <a:ext uri="{FF2B5EF4-FFF2-40B4-BE49-F238E27FC236}">
                <a16:creationId xmlns:a16="http://schemas.microsoft.com/office/drawing/2014/main" id="{6C816723-B620-4610-A10C-D2F053A39B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86524" y="1860224"/>
            <a:ext cx="5570538" cy="48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1">
            <a:extLst>
              <a:ext uri="{FF2B5EF4-FFF2-40B4-BE49-F238E27FC236}">
                <a16:creationId xmlns:a16="http://schemas.microsoft.com/office/drawing/2014/main" id="{E68F802A-42D2-44AC-AD71-307BA151044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937" y="2683598"/>
            <a:ext cx="6277235" cy="248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981061"/>
      </p:ext>
    </p:extLst>
  </p:cSld>
  <p:clrMapOvr>
    <a:masterClrMapping/>
  </p:clrMapOvr>
</p:sld>
</file>

<file path=ppt/theme/theme1.xml><?xml version="1.0" encoding="utf-8"?>
<a:theme xmlns:a="http://schemas.openxmlformats.org/drawingml/2006/main" name="ExploreVTI">
  <a:themeElements>
    <a:clrScheme name="RedOrange">
      <a:dk1>
        <a:srgbClr val="000000"/>
      </a:dk1>
      <a:lt1>
        <a:srgbClr val="FFFFFF"/>
      </a:lt1>
      <a:dk2>
        <a:srgbClr val="292924"/>
      </a:dk2>
      <a:lt2>
        <a:srgbClr val="F5F4EE"/>
      </a:lt2>
      <a:accent1>
        <a:srgbClr val="E84C22"/>
      </a:accent1>
      <a:accent2>
        <a:srgbClr val="E79400"/>
      </a:accent2>
      <a:accent3>
        <a:srgbClr val="B64926"/>
      </a:accent3>
      <a:accent4>
        <a:srgbClr val="FF8427"/>
      </a:accent4>
      <a:accent5>
        <a:srgbClr val="CC9900"/>
      </a:accent5>
      <a:accent6>
        <a:srgbClr val="DF2F00"/>
      </a:accent6>
      <a:hlink>
        <a:srgbClr val="AA7F00"/>
      </a:hlink>
      <a:folHlink>
        <a:srgbClr val="6F6F9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172</TotalTime>
  <Words>809</Words>
  <Application>Microsoft Office PowerPoint</Application>
  <PresentationFormat>Panorámica</PresentationFormat>
  <Paragraphs>86</Paragraphs>
  <Slides>19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Aharoni</vt:lpstr>
      <vt:lpstr>Arial</vt:lpstr>
      <vt:lpstr>Avenir Next LT Pro</vt:lpstr>
      <vt:lpstr>AvenirNext LT Pro Medium</vt:lpstr>
      <vt:lpstr>Calibri</vt:lpstr>
      <vt:lpstr>Rockwell</vt:lpstr>
      <vt:lpstr>Segoe UI</vt:lpstr>
      <vt:lpstr>Wingdings 3</vt:lpstr>
      <vt:lpstr>ExploreVTI</vt:lpstr>
      <vt:lpstr>LIVE SESSION #1 UNIT 1A: “WHERE ARE YOU FROM?” UNIT 1B: “CHARLOTTE’S CHOICE”</vt:lpstr>
      <vt:lpstr>TODAY’S AGENDA</vt:lpstr>
      <vt:lpstr>CLASS RULES AND IMPORTANT ASPECTS</vt:lpstr>
      <vt:lpstr>ZOOM FUNCTIONS</vt:lpstr>
      <vt:lpstr>COURSE PROGRAM AND EVALUATION</vt:lpstr>
      <vt:lpstr>METODOLOGÍA</vt:lpstr>
      <vt:lpstr>WARM UP ACTIVITY INSTRUCTIONS: Students get in pairs. Each pair completes the assigned questions and take turns asking each other the questions. Then, come back to the main session, read the questions and give the report of the answers. </vt:lpstr>
      <vt:lpstr>GRAMMAR REMINDER #1: WORD ORDER IN QUESTIONS</vt:lpstr>
      <vt:lpstr>COMMUNICATIVE ACTIVITY #1</vt:lpstr>
      <vt:lpstr>COMMUNICATIVE ACTIVITY #2 (p.5)</vt:lpstr>
      <vt:lpstr>GRAMMAR REMINDER #2: SIMPLE PRESENT</vt:lpstr>
      <vt:lpstr>GRAMMAR REMINDER #2:  SIMPLE PRESENT</vt:lpstr>
      <vt:lpstr>DESCRIBING PEOPLE</vt:lpstr>
      <vt:lpstr>ADJECTIVE ORDER</vt:lpstr>
      <vt:lpstr>COMMUNICATIVE ACTIVITY #3</vt:lpstr>
      <vt:lpstr>COMMUNICATIVE ACTIVITY #4</vt:lpstr>
      <vt:lpstr>LISTENING P.7</vt:lpstr>
      <vt:lpstr>FEEDBACK AND QUESTIONS</vt:lpstr>
      <vt:lpstr>IMPORTANT REMINDERS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#1 UNIT 1A: “WHERE ARE YOU FROM?” UNIT 1B: “CHARLOTTE’S CHOICE”</dc:title>
  <dc:creator>Rosi</dc:creator>
  <cp:lastModifiedBy>Rosibel Acuna Calderon</cp:lastModifiedBy>
  <cp:revision>14</cp:revision>
  <dcterms:created xsi:type="dcterms:W3CDTF">2021-03-21T20:40:49Z</dcterms:created>
  <dcterms:modified xsi:type="dcterms:W3CDTF">2021-10-18T00:56:09Z</dcterms:modified>
</cp:coreProperties>
</file>